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71" r:id="rId7"/>
    <p:sldId id="270" r:id="rId8"/>
    <p:sldId id="263" r:id="rId9"/>
    <p:sldId id="265" r:id="rId10"/>
    <p:sldId id="266" r:id="rId11"/>
    <p:sldId id="267" r:id="rId12"/>
    <p:sldId id="268" r:id="rId13"/>
    <p:sldId id="269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5E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jpg>
</file>

<file path=ppt/media/image4.gif>
</file>

<file path=ppt/media/image5.PNG>
</file>

<file path=ppt/media/image6.png>
</file>

<file path=ppt/media/image60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desmos.com/calculator/ogjgtrgfka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BEB14-6605-43E0-BCCE-DC0449D7AB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Motion Profiling for first tech challenge teams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61FAA0-5BD1-4651-84DD-3F88DC15DF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Joshua Heinrich, Mentor</a:t>
            </a:r>
          </a:p>
          <a:p>
            <a:r>
              <a:rPr lang="en-US" dirty="0"/>
              <a:t>Cruise Control #9889</a:t>
            </a:r>
          </a:p>
          <a:p>
            <a:r>
              <a:rPr lang="en-US" dirty="0"/>
              <a:t>September 25, 2020</a:t>
            </a:r>
          </a:p>
        </p:txBody>
      </p:sp>
    </p:spTree>
    <p:extLst>
      <p:ext uri="{BB962C8B-B14F-4D97-AF65-F5344CB8AC3E}">
        <p14:creationId xmlns:p14="http://schemas.microsoft.com/office/powerpoint/2010/main" val="790076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98D72-7A37-4A83-950C-D845302D0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Following a motion profile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951F33-72CA-4C6D-ABB2-BE5849465C0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kV and kA do 90% of the control of the motors. </a:t>
                </a:r>
                <a:r>
                  <a:rPr lang="en-US" dirty="0" err="1"/>
                  <a:t>kP</a:t>
                </a:r>
                <a:r>
                  <a:rPr lang="en-US" dirty="0"/>
                  <a:t> and </a:t>
                </a:r>
                <a:r>
                  <a:rPr lang="en-US" dirty="0" err="1"/>
                  <a:t>kD</a:t>
                </a:r>
                <a:r>
                  <a:rPr lang="en-US" dirty="0"/>
                  <a:t> are used to account for differences in voltage, friction, and uncontrollable factors.  These are tuned values.</a:t>
                </a:r>
              </a:p>
              <a:p>
                <a:pPr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𝑘𝑉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max</m:t>
                            </m:r>
                          </m:fNam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𝑣𝑒𝑙𝑜𝑐𝑖𝑡𝑦</m:t>
                            </m:r>
                          </m:e>
                        </m:func>
                      </m:den>
                    </m:f>
                  </m:oMath>
                </a14:m>
                <a:endParaRPr lang="en-US" dirty="0"/>
              </a:p>
              <a:p>
                <a:pPr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𝑘𝐴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func>
                          <m:func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max</m:t>
                            </m:r>
                          </m:fName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𝑎𝑐𝑐𝑒𝑙𝑒𝑟𝑎𝑡𝑖𝑜𝑛</m:t>
                            </m:r>
                          </m:e>
                        </m:func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951F33-72CA-4C6D-ABB2-BE5849465C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86" r="-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008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98D72-7A37-4A83-950C-D845302D0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profiling in road runner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51F33-72CA-4C6D-ABB2-BE5849465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Road Runner</a:t>
            </a:r>
          </a:p>
          <a:p>
            <a:pPr lvl="1"/>
            <a:r>
              <a:rPr lang="en-US" dirty="0"/>
              <a:t>Developed by FTC Team 8367, Road Runner is a Kotlin library designed to path planning and following.</a:t>
            </a:r>
          </a:p>
          <a:p>
            <a:pPr lvl="1"/>
            <a:r>
              <a:rPr lang="en-US" dirty="0"/>
              <a:t>Has many built-in generators and followers</a:t>
            </a:r>
          </a:p>
          <a:p>
            <a:pPr lvl="1"/>
            <a:r>
              <a:rPr lang="en-US" dirty="0"/>
              <a:t>Does all the math for us!</a:t>
            </a:r>
          </a:p>
          <a:p>
            <a:pPr lvl="1"/>
            <a:r>
              <a:rPr lang="en-US" dirty="0"/>
              <a:t>Jerk Limited Profile! Can control how quickly the robot accelerates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383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94D49AA-9F37-44B9-96E0-04EDD3198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C040A25-E89D-4C07-8F3A-4488FDC80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AFBD161-57CB-4CF9-B3BD-FE3C2B699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76076F8-5E8C-402A-A299-C0F6ED7E57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5EB3E53-5C09-47B5-AFA2-9195087E0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8122EBFF-C2BD-4A58-984E-452493EDA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74C31A-B576-43DC-96F6-A56BD9BE6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Why use motion profiling?</a:t>
            </a:r>
          </a:p>
        </p:txBody>
      </p:sp>
      <p:sp>
        <p:nvSpPr>
          <p:cNvPr id="56" name="Snip Diagonal Corner Rectangle 6">
            <a:extLst>
              <a:ext uri="{FF2B5EF4-FFF2-40B4-BE49-F238E27FC236}">
                <a16:creationId xmlns:a16="http://schemas.microsoft.com/office/drawing/2014/main" id="{197F1B16-5747-47B5-B3FF-6691B1BEF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418778" cy="5286838"/>
          </a:xfrm>
          <a:prstGeom prst="snip2DiagRect">
            <a:avLst>
              <a:gd name="adj1" fmla="val 10973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_20191126_191846382">
            <a:hlinkClick r:id="" action="ppaction://media"/>
            <a:extLst>
              <a:ext uri="{FF2B5EF4-FFF2-40B4-BE49-F238E27FC236}">
                <a16:creationId xmlns:a16="http://schemas.microsoft.com/office/drawing/2014/main" id="{CE90C872-DF9D-44D1-BEE2-2D615630B2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1217" y="1731206"/>
            <a:ext cx="5450437" cy="3065870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39AF2E38-17AB-4826-85E9-A8F727F67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420580A-9A34-4EA1-B3AE-543720D126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2012754-5EEE-4A79-BB60-5F4581E6E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FE4574A-4294-4A29-BB7F-E64584CED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4B178FB-D872-4445-9A9D-88A66E07F9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F37C0FB-AFA7-4F60-BA74-FAC5714BC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5313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94D49AA-9F37-44B9-96E0-04EDD3198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C040A25-E89D-4C07-8F3A-4488FDC80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AFBD161-57CB-4CF9-B3BD-FE3C2B699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76076F8-5E8C-402A-A299-C0F6ED7E57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5EB3E53-5C09-47B5-AFA2-9195087E0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8122EBFF-C2BD-4A58-984E-452493EDA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74C31A-B576-43DC-96F6-A56BD9BE6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Why use motion profiling?</a:t>
            </a:r>
          </a:p>
        </p:txBody>
      </p:sp>
      <p:sp>
        <p:nvSpPr>
          <p:cNvPr id="56" name="Snip Diagonal Corner Rectangle 6">
            <a:extLst>
              <a:ext uri="{FF2B5EF4-FFF2-40B4-BE49-F238E27FC236}">
                <a16:creationId xmlns:a16="http://schemas.microsoft.com/office/drawing/2014/main" id="{197F1B16-5747-47B5-B3FF-6691B1BEF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418778" cy="5286838"/>
          </a:xfrm>
          <a:prstGeom prst="snip2DiagRect">
            <a:avLst>
              <a:gd name="adj1" fmla="val 10973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Team 971 Spartan Robotics - 2018 Robot Reveal-Hf9W-FHmfg0">
            <a:hlinkClick r:id="" action="ppaction://media"/>
            <a:extLst>
              <a:ext uri="{FF2B5EF4-FFF2-40B4-BE49-F238E27FC236}">
                <a16:creationId xmlns:a16="http://schemas.microsoft.com/office/drawing/2014/main" id="{0CD6DCE9-E3DC-4518-B7E3-F69B8EDDCD2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083" end="7534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1217" y="1731206"/>
            <a:ext cx="5450437" cy="3065870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39AF2E38-17AB-4826-85E9-A8F727F67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420580A-9A34-4EA1-B3AE-543720D126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2012754-5EEE-4A79-BB60-5F4581E6E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FE4574A-4294-4A29-BB7F-E64584CED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4B178FB-D872-4445-9A9D-88A66E07F9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F37C0FB-AFA7-4F60-BA74-FAC5714BC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06626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403153F-5984-4306-B68A-6F7B084E55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74C31A-B576-43DC-96F6-A56BD9BE6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2378" y="4487332"/>
            <a:ext cx="5556822" cy="1507067"/>
          </a:xfrm>
        </p:spPr>
        <p:txBody>
          <a:bodyPr>
            <a:normAutofit/>
          </a:bodyPr>
          <a:lstStyle/>
          <a:p>
            <a:r>
              <a:rPr lang="en-US" dirty="0"/>
              <a:t>Why use motion profiling?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09F3DF-195F-4FFC-BDE7-2984C8AA3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070923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NeveRest">
            <a:extLst>
              <a:ext uri="{FF2B5EF4-FFF2-40B4-BE49-F238E27FC236}">
                <a16:creationId xmlns:a16="http://schemas.microsoft.com/office/drawing/2014/main" id="{396CF0D1-6CD2-46F6-8074-920901E8DE0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08" y="489453"/>
            <a:ext cx="2795614" cy="2795614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7F85384F-FBD1-4290-B590-0297434FD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34" y="3629604"/>
            <a:ext cx="3529056" cy="26467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40D27-7D89-426D-8694-A0CC21BD0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2378" y="685800"/>
            <a:ext cx="6952234" cy="3615267"/>
          </a:xfrm>
        </p:spPr>
        <p:txBody>
          <a:bodyPr>
            <a:normAutofit/>
          </a:bodyPr>
          <a:lstStyle/>
          <a:p>
            <a:r>
              <a:rPr lang="en-US" dirty="0"/>
              <a:t>Repeatability and Redundancy</a:t>
            </a:r>
          </a:p>
          <a:p>
            <a:pPr lvl="1"/>
            <a:r>
              <a:rPr lang="en-US" dirty="0"/>
              <a:t>If encoders die, motion profiling will allow the robot to still be accurate</a:t>
            </a:r>
          </a:p>
          <a:p>
            <a:pPr lvl="1"/>
            <a:r>
              <a:rPr lang="en-US" dirty="0"/>
              <a:t>Less overshoot than other algorithms</a:t>
            </a:r>
          </a:p>
          <a:p>
            <a:r>
              <a:rPr lang="en-US" dirty="0"/>
              <a:t>For Points in Autonomous</a:t>
            </a:r>
          </a:p>
          <a:p>
            <a:pPr lvl="1"/>
            <a:r>
              <a:rPr lang="en-US" dirty="0"/>
              <a:t>Reaches the target/setpoint faster then other methods</a:t>
            </a:r>
          </a:p>
          <a:p>
            <a:r>
              <a:rPr lang="en-US" dirty="0"/>
              <a:t>Allow Driver to concentrate on other things</a:t>
            </a:r>
          </a:p>
          <a:p>
            <a:pPr lvl="1"/>
            <a:r>
              <a:rPr lang="en-US" dirty="0"/>
              <a:t>Synchronized motions (multi-axis arm, elevator)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1768752-2F81-4A5A-A3B8-D3FF0DC01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58852CB-16D7-4361-8551-3CA7602AC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0062EA-B1ED-4092-A0CE-55BF18798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0F62F13-E5CA-4A2B-A74D-7ED34E5CD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0F06588-9C36-4947-AF55-9678E89F2E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5CF980F-D6F0-46C2-A812-2BA449F2C1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4480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BFECE-B1A6-44B8-8148-FD7D2FD43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profiles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39C3F-4297-4A0B-BF5C-9DDD5F1C3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at zero velocity, Accelerate to a maximum velocity</a:t>
            </a:r>
          </a:p>
          <a:p>
            <a:r>
              <a:rPr lang="en-US" dirty="0"/>
              <a:t>Travel at constant velocity for most of the distance</a:t>
            </a:r>
          </a:p>
          <a:p>
            <a:r>
              <a:rPr lang="en-US" dirty="0"/>
              <a:t>Decelerate to a stop</a:t>
            </a:r>
          </a:p>
        </p:txBody>
      </p:sp>
    </p:spTree>
    <p:extLst>
      <p:ext uri="{BB962C8B-B14F-4D97-AF65-F5344CB8AC3E}">
        <p14:creationId xmlns:p14="http://schemas.microsoft.com/office/powerpoint/2010/main" val="396441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BDB684-7D82-4E7C-8959-5EC841F6B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B5B537-364A-437C-BCC8-CD4FE764D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>
            <a:normAutofit/>
          </a:bodyPr>
          <a:lstStyle/>
          <a:p>
            <a:r>
              <a:rPr lang="en-US" dirty="0"/>
              <a:t>Generating a motion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8471F-9A51-4876-9DFE-418B5B899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7201259" cy="3615267"/>
          </a:xfrm>
        </p:spPr>
        <p:txBody>
          <a:bodyPr>
            <a:normAutofit/>
          </a:bodyPr>
          <a:lstStyle/>
          <a:p>
            <a:r>
              <a:rPr lang="en-US" dirty="0"/>
              <a:t>Many different methods, we will cover continuous</a:t>
            </a:r>
          </a:p>
          <a:p>
            <a:pPr lvl="1"/>
            <a:r>
              <a:rPr lang="en-US" dirty="0"/>
              <a:t>A continuous motion profile calculates position, velocity, etc. for every possible time.</a:t>
            </a:r>
          </a:p>
          <a:p>
            <a:pPr lvl="1"/>
            <a:r>
              <a:rPr lang="en-US" dirty="0"/>
              <a:t>A discrete motion profile only calculates position, velocity, etc. for certain times.</a:t>
            </a:r>
          </a:p>
          <a:p>
            <a:r>
              <a:rPr lang="en-US" dirty="0"/>
              <a:t>We will be following these equations</a:t>
            </a:r>
          </a:p>
          <a:p>
            <a:pPr lvl="1"/>
            <a:r>
              <a:rPr lang="en-US" dirty="0">
                <a:hlinkClick r:id="rId2"/>
              </a:rPr>
              <a:t>https://www.desmos.com/calculator/ogjgtrgfka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1C75ED-C127-46DB-865C-245D84FB9D1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19504" y="1153337"/>
            <a:ext cx="3185108" cy="2986636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E6C0373-A7BB-4498-B633-1FAA463912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33837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27984B4-F686-4CEB-9D5F-62F8C2B0B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5664B78-BA18-45E8-A1E8-51784C2A4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9D07332-6EFA-4BF3-832B-5573F8E09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987859D-9DD0-42E9-89ED-B1997031E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0D8817-4AA5-44CE-9595-7CB8FF740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19424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499E0-A7EF-4E90-985D-F6332C8FD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a motion profile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6D9B54-3C0C-4EA1-81B3-A23472DB95A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4212" y="685800"/>
                <a:ext cx="9808336" cy="3615267"/>
              </a:xfrm>
            </p:spPr>
            <p:txBody>
              <a:bodyPr>
                <a:norm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Calculate how long the total profile will take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𝑡𝑜𝑡𝑎𝑙𝑇𝑖𝑚𝑒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⁡_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⁡_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𝑠𝑒𝑡𝑝𝑜𝑖𝑛𝑡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⁡_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den>
                    </m:f>
                  </m:oMath>
                </a14:m>
                <a:endParaRPr lang="en-US" b="0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Calculate how long the acceleration portion will take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𝑎𝑐𝑐𝑇𝑖𝑚𝑒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⁡_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⁡_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en-US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Calculate how long the cruising portion will take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𝑐𝑟𝑢𝑖𝑠𝑒𝑇𝑖𝑚𝑒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𝑡𝑜𝑡𝑎𝑙𝑇𝑖𝑚𝑒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𝑎𝑐𝑐𝑇𝑖𝑚𝑒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6D9B54-3C0C-4EA1-81B3-A23472DB95A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4212" y="685800"/>
                <a:ext cx="9808336" cy="3615267"/>
              </a:xfrm>
              <a:blipFill>
                <a:blip r:embed="rId2"/>
                <a:stretch>
                  <a:fillRect l="-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342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E0DEB-94FC-4243-8F14-FB3DA8F7E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a motion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C9CE3-761F-41D9-AC01-242E5C465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0D5DBD-62DD-4BB7-8958-129BE4A9CED9}"/>
              </a:ext>
            </a:extLst>
          </p:cNvPr>
          <p:cNvSpPr txBox="1"/>
          <p:nvPr/>
        </p:nvSpPr>
        <p:spPr>
          <a:xfrm>
            <a:off x="432069" y="369775"/>
            <a:ext cx="6439119" cy="35394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E5E08"/>
                </a:solidFill>
              </a:rPr>
              <a:t>if(t&lt;= </a:t>
            </a:r>
            <a:r>
              <a:rPr lang="en-US" sz="1600" dirty="0" err="1">
                <a:solidFill>
                  <a:srgbClr val="3E5E08"/>
                </a:solidFill>
              </a:rPr>
              <a:t>accTime</a:t>
            </a:r>
            <a:r>
              <a:rPr lang="en-US" sz="1600" dirty="0">
                <a:solidFill>
                  <a:srgbClr val="3E5E08"/>
                </a:solidFill>
              </a:rPr>
              <a:t>)</a:t>
            </a:r>
          </a:p>
          <a:p>
            <a:r>
              <a:rPr lang="en-US" sz="1600" dirty="0">
                <a:solidFill>
                  <a:srgbClr val="3E5E08"/>
                </a:solidFill>
              </a:rPr>
              <a:t>	Position = (0.5 * 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r>
              <a:rPr lang="en-US" sz="1600" dirty="0">
                <a:solidFill>
                  <a:srgbClr val="3E5E08"/>
                </a:solidFill>
              </a:rPr>
              <a:t>) + (t * t)</a:t>
            </a:r>
          </a:p>
          <a:p>
            <a:r>
              <a:rPr lang="en-US" sz="1600" dirty="0">
                <a:solidFill>
                  <a:srgbClr val="3E5E08"/>
                </a:solidFill>
              </a:rPr>
              <a:t>	Velocity = 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r>
              <a:rPr lang="en-US" sz="1600" dirty="0">
                <a:solidFill>
                  <a:srgbClr val="3E5E08"/>
                </a:solidFill>
              </a:rPr>
              <a:t> * t</a:t>
            </a:r>
          </a:p>
          <a:p>
            <a:r>
              <a:rPr lang="en-US" sz="1600" dirty="0">
                <a:solidFill>
                  <a:srgbClr val="3E5E08"/>
                </a:solidFill>
              </a:rPr>
              <a:t>	Acceleration =  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endParaRPr lang="en-US" sz="1600" dirty="0">
              <a:solidFill>
                <a:srgbClr val="3E5E08"/>
              </a:solidFill>
            </a:endParaRPr>
          </a:p>
          <a:p>
            <a:r>
              <a:rPr lang="en-US" sz="1600" dirty="0">
                <a:solidFill>
                  <a:srgbClr val="3E5E08"/>
                </a:solidFill>
              </a:rPr>
              <a:t>else if(t&lt;=</a:t>
            </a:r>
            <a:r>
              <a:rPr lang="en-US" sz="1600" dirty="0" err="1">
                <a:solidFill>
                  <a:srgbClr val="3E5E08"/>
                </a:solidFill>
              </a:rPr>
              <a:t>cruiseTime</a:t>
            </a:r>
            <a:r>
              <a:rPr lang="en-US" sz="1600" dirty="0">
                <a:solidFill>
                  <a:srgbClr val="3E5E08"/>
                </a:solidFill>
              </a:rPr>
              <a:t>)</a:t>
            </a:r>
          </a:p>
          <a:p>
            <a:r>
              <a:rPr lang="en-US" sz="1600" dirty="0">
                <a:solidFill>
                  <a:srgbClr val="3E5E08"/>
                </a:solidFill>
              </a:rPr>
              <a:t>	Position = (</a:t>
            </a:r>
            <a:r>
              <a:rPr lang="en-US" sz="1600" dirty="0" err="1">
                <a:solidFill>
                  <a:srgbClr val="3E5E08"/>
                </a:solidFill>
              </a:rPr>
              <a:t>max_v</a:t>
            </a:r>
            <a:r>
              <a:rPr lang="en-US" sz="1600" dirty="0">
                <a:solidFill>
                  <a:srgbClr val="3E5E08"/>
                </a:solidFill>
              </a:rPr>
              <a:t> * t) – ((</a:t>
            </a:r>
            <a:r>
              <a:rPr lang="en-US" sz="1600" dirty="0" err="1">
                <a:solidFill>
                  <a:srgbClr val="3E5E08"/>
                </a:solidFill>
              </a:rPr>
              <a:t>max_v</a:t>
            </a:r>
            <a:r>
              <a:rPr lang="en-US" sz="1600" dirty="0">
                <a:solidFill>
                  <a:srgbClr val="3E5E08"/>
                </a:solidFill>
              </a:rPr>
              <a:t> * </a:t>
            </a:r>
            <a:r>
              <a:rPr lang="en-US" sz="1600" dirty="0" err="1">
                <a:solidFill>
                  <a:srgbClr val="3E5E08"/>
                </a:solidFill>
              </a:rPr>
              <a:t>max_v</a:t>
            </a:r>
            <a:r>
              <a:rPr lang="en-US" sz="1600" dirty="0">
                <a:solidFill>
                  <a:srgbClr val="3E5E08"/>
                </a:solidFill>
              </a:rPr>
              <a:t>) / (2 * 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r>
              <a:rPr lang="en-US" sz="1600" dirty="0">
                <a:solidFill>
                  <a:srgbClr val="3E5E08"/>
                </a:solidFill>
              </a:rPr>
              <a:t>))</a:t>
            </a:r>
          </a:p>
          <a:p>
            <a:r>
              <a:rPr lang="en-US" sz="1600" dirty="0">
                <a:solidFill>
                  <a:srgbClr val="3E5E08"/>
                </a:solidFill>
              </a:rPr>
              <a:t>	Velocity = </a:t>
            </a:r>
            <a:r>
              <a:rPr lang="en-US" sz="1600" dirty="0" err="1">
                <a:solidFill>
                  <a:srgbClr val="3E5E08"/>
                </a:solidFill>
              </a:rPr>
              <a:t>max_v</a:t>
            </a:r>
            <a:endParaRPr lang="en-US" sz="1600" dirty="0">
              <a:solidFill>
                <a:srgbClr val="3E5E08"/>
              </a:solidFill>
            </a:endParaRPr>
          </a:p>
          <a:p>
            <a:r>
              <a:rPr lang="en-US" sz="1600" dirty="0">
                <a:solidFill>
                  <a:srgbClr val="3E5E08"/>
                </a:solidFill>
              </a:rPr>
              <a:t>	Acceleration = 0</a:t>
            </a:r>
          </a:p>
          <a:p>
            <a:r>
              <a:rPr lang="en-US" sz="1600" dirty="0">
                <a:solidFill>
                  <a:srgbClr val="3E5E08"/>
                </a:solidFill>
              </a:rPr>
              <a:t>else if(t&lt;</a:t>
            </a:r>
            <a:r>
              <a:rPr lang="en-US" sz="1600" dirty="0" err="1">
                <a:solidFill>
                  <a:srgbClr val="3E5E08"/>
                </a:solidFill>
              </a:rPr>
              <a:t>totalTime</a:t>
            </a:r>
            <a:r>
              <a:rPr lang="en-US" sz="1600" dirty="0">
                <a:solidFill>
                  <a:srgbClr val="3E5E08"/>
                </a:solidFill>
              </a:rPr>
              <a:t>)</a:t>
            </a:r>
          </a:p>
          <a:p>
            <a:r>
              <a:rPr lang="en-US" sz="1600" dirty="0">
                <a:solidFill>
                  <a:srgbClr val="3E5E08"/>
                </a:solidFill>
              </a:rPr>
              <a:t>	Position = (</a:t>
            </a:r>
            <a:r>
              <a:rPr lang="en-US" sz="1600" dirty="0" err="1">
                <a:solidFill>
                  <a:srgbClr val="3E5E08"/>
                </a:solidFill>
              </a:rPr>
              <a:t>totalTime</a:t>
            </a:r>
            <a:r>
              <a:rPr lang="en-US" sz="1600" dirty="0">
                <a:solidFill>
                  <a:srgbClr val="3E5E08"/>
                </a:solidFill>
              </a:rPr>
              <a:t> * </a:t>
            </a:r>
            <a:r>
              <a:rPr lang="en-US" sz="1600" dirty="0" err="1">
                <a:solidFill>
                  <a:srgbClr val="3E5E08"/>
                </a:solidFill>
              </a:rPr>
              <a:t>max_v</a:t>
            </a:r>
            <a:r>
              <a:rPr lang="en-US" sz="1600" dirty="0">
                <a:solidFill>
                  <a:srgbClr val="3E5E08"/>
                </a:solidFill>
              </a:rPr>
              <a:t>) + (</a:t>
            </a:r>
            <a:r>
              <a:rPr lang="en-US" sz="1600" dirty="0" err="1">
                <a:solidFill>
                  <a:srgbClr val="3E5E08"/>
                </a:solidFill>
              </a:rPr>
              <a:t>totalTime</a:t>
            </a:r>
            <a:r>
              <a:rPr lang="en-US" sz="1600" dirty="0">
                <a:solidFill>
                  <a:srgbClr val="3E5E08"/>
                </a:solidFill>
              </a:rPr>
              <a:t> * 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r>
              <a:rPr lang="en-US" sz="1600" dirty="0">
                <a:solidFill>
                  <a:srgbClr val="3E5E08"/>
                </a:solidFill>
              </a:rPr>
              <a:t> * t) – </a:t>
            </a:r>
          </a:p>
          <a:p>
            <a:r>
              <a:rPr lang="en-US" sz="1600" dirty="0">
                <a:solidFill>
                  <a:srgbClr val="3E5E08"/>
                </a:solidFill>
              </a:rPr>
              <a:t>        (</a:t>
            </a:r>
            <a:r>
              <a:rPr lang="en-US" sz="1600" dirty="0" err="1">
                <a:solidFill>
                  <a:srgbClr val="3E5E08"/>
                </a:solidFill>
              </a:rPr>
              <a:t>max_v</a:t>
            </a:r>
            <a:r>
              <a:rPr lang="en-US" sz="1600" dirty="0">
                <a:solidFill>
                  <a:srgbClr val="3E5E08"/>
                </a:solidFill>
              </a:rPr>
              <a:t> * </a:t>
            </a:r>
            <a:r>
              <a:rPr lang="en-US" sz="1600" dirty="0" err="1">
                <a:solidFill>
                  <a:srgbClr val="3E5E08"/>
                </a:solidFill>
              </a:rPr>
              <a:t>max_v</a:t>
            </a:r>
            <a:r>
              <a:rPr lang="en-US" sz="1600" dirty="0">
                <a:solidFill>
                  <a:srgbClr val="3E5E08"/>
                </a:solidFill>
              </a:rPr>
              <a:t>/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r>
              <a:rPr lang="en-US" sz="1600" dirty="0">
                <a:solidFill>
                  <a:srgbClr val="3E5E08"/>
                </a:solidFill>
              </a:rPr>
              <a:t>) – (</a:t>
            </a:r>
          </a:p>
          <a:p>
            <a:r>
              <a:rPr lang="en-US" sz="1600" dirty="0">
                <a:solidFill>
                  <a:srgbClr val="3E5E08"/>
                </a:solidFill>
              </a:rPr>
              <a:t>		0.5 * ((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r>
              <a:rPr lang="en-US" sz="1600" dirty="0">
                <a:solidFill>
                  <a:srgbClr val="3E5E08"/>
                </a:solidFill>
              </a:rPr>
              <a:t> * t * t) + (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r>
              <a:rPr lang="en-US" sz="1600" dirty="0">
                <a:solidFill>
                  <a:srgbClr val="3E5E08"/>
                </a:solidFill>
              </a:rPr>
              <a:t> * </a:t>
            </a:r>
            <a:r>
              <a:rPr lang="en-US" sz="1600" dirty="0" err="1">
                <a:solidFill>
                  <a:srgbClr val="3E5E08"/>
                </a:solidFill>
              </a:rPr>
              <a:t>totalTime</a:t>
            </a:r>
            <a:r>
              <a:rPr lang="en-US" sz="1600" dirty="0">
                <a:solidFill>
                  <a:srgbClr val="3E5E08"/>
                </a:solidFill>
              </a:rPr>
              <a:t> * </a:t>
            </a:r>
            <a:r>
              <a:rPr lang="en-US" sz="1600" dirty="0" err="1">
                <a:solidFill>
                  <a:srgbClr val="3E5E08"/>
                </a:solidFill>
              </a:rPr>
              <a:t>totalTime</a:t>
            </a:r>
            <a:r>
              <a:rPr lang="en-US" sz="1600" dirty="0">
                <a:solidFill>
                  <a:srgbClr val="3E5E08"/>
                </a:solidFill>
              </a:rPr>
              <a:t>)))</a:t>
            </a:r>
          </a:p>
          <a:p>
            <a:r>
              <a:rPr lang="en-US" sz="1600" dirty="0">
                <a:solidFill>
                  <a:srgbClr val="3E5E08"/>
                </a:solidFill>
              </a:rPr>
              <a:t>	Velocity = (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r>
              <a:rPr lang="en-US" sz="1600" dirty="0">
                <a:solidFill>
                  <a:srgbClr val="3E5E08"/>
                </a:solidFill>
              </a:rPr>
              <a:t> * </a:t>
            </a:r>
            <a:r>
              <a:rPr lang="en-US" sz="1600" dirty="0" err="1">
                <a:solidFill>
                  <a:srgbClr val="3E5E08"/>
                </a:solidFill>
              </a:rPr>
              <a:t>totalTime</a:t>
            </a:r>
            <a:r>
              <a:rPr lang="en-US" sz="1600" dirty="0">
                <a:solidFill>
                  <a:srgbClr val="3E5E08"/>
                </a:solidFill>
              </a:rPr>
              <a:t>) – (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r>
              <a:rPr lang="en-US" sz="1600" dirty="0">
                <a:solidFill>
                  <a:srgbClr val="3E5E08"/>
                </a:solidFill>
              </a:rPr>
              <a:t> * t)</a:t>
            </a:r>
          </a:p>
          <a:p>
            <a:r>
              <a:rPr lang="en-US" sz="1600" dirty="0">
                <a:solidFill>
                  <a:srgbClr val="3E5E08"/>
                </a:solidFill>
              </a:rPr>
              <a:t>	Acceleration = -</a:t>
            </a:r>
            <a:r>
              <a:rPr lang="en-US" sz="1600" dirty="0" err="1">
                <a:solidFill>
                  <a:srgbClr val="3E5E08"/>
                </a:solidFill>
              </a:rPr>
              <a:t>max_a</a:t>
            </a:r>
            <a:endParaRPr lang="en-US" sz="1600" dirty="0">
              <a:solidFill>
                <a:srgbClr val="3E5E08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30BA77-3DB6-4341-B987-12C039B82F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88" b="-1"/>
          <a:stretch/>
        </p:blipFill>
        <p:spPr>
          <a:xfrm>
            <a:off x="7403123" y="451825"/>
            <a:ext cx="4356808" cy="345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478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7E21-D754-4298-BD33-A168DBADA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a motion profile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11852C-C2AB-4E27-9F86-27EE03A45D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4212" y="685800"/>
                <a:ext cx="10368284" cy="3615267"/>
              </a:xfrm>
            </p:spPr>
            <p:txBody>
              <a:bodyPr/>
              <a:lstStyle/>
              <a:p>
                <a:r>
                  <a:rPr lang="it-IT" dirty="0"/>
                  <a:t>Proportional Derivative Velocity Acceleration (PDVA) controller</a:t>
                </a:r>
              </a:p>
              <a:p>
                <a:pPr lvl="1"/>
                <a:r>
                  <a:rPr lang="it-IT" dirty="0"/>
                  <a:t>Note: A PVA controller will be good enough for most applications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𝑒𝑟𝑟𝑜𝑟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𝑠𝑒𝑔𝑚𝑒𝑛𝑡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𝑃𝑜𝑠𝑖𝑡𝑖𝑜𝑛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𝑐𝑢𝑟𝑟𝑒𝑛𝑡𝑃𝑜𝑠𝑖𝑡𝑖𝑜𝑛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𝑚𝑜𝑡𝑜𝑟𝑂𝑢𝑡𝑝𝑢𝑡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𝑘𝐷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∗ 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𝑒𝑟𝑟𝑜𝑟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𝑙𝑎𝑠𝑡𝐸𝑟𝑟𝑜𝑟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𝑠𝑒𝑔𝑚𝑒𝑛𝑡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𝑠𝑒𝑔𝑚𝑒𝑛𝑡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𝑣𝑒𝑙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𝑠𝑒𝑔𝑚𝑒𝑛𝑡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𝑣𝑒𝑙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𝑠𝑒𝑔𝑚𝑒𝑛𝑡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𝑎𝑐𝑐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11852C-C2AB-4E27-9F86-27EE03A45D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4212" y="685800"/>
                <a:ext cx="10368284" cy="3615267"/>
              </a:xfrm>
              <a:blipFill>
                <a:blip r:embed="rId2"/>
                <a:stretch>
                  <a:fillRect l="-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074522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537D0B"/>
      </a:dk2>
      <a:lt2>
        <a:srgbClr val="A9E257"/>
      </a:lt2>
      <a:accent1>
        <a:srgbClr val="38540A"/>
      </a:accent1>
      <a:accent2>
        <a:srgbClr val="31A274"/>
      </a:accent2>
      <a:accent3>
        <a:srgbClr val="236073"/>
      </a:accent3>
      <a:accent4>
        <a:srgbClr val="6C4D90"/>
      </a:accent4>
      <a:accent5>
        <a:srgbClr val="983C27"/>
      </a:accent5>
      <a:accent6>
        <a:srgbClr val="CD811F"/>
      </a:accent6>
      <a:hlink>
        <a:srgbClr val="293F06"/>
      </a:hlink>
      <a:folHlink>
        <a:srgbClr val="68883A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9759155-7935-4C61-A06C-C04380D1B16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1BA7675D2BBD4F9A1B1F29D533AEF1" ma:contentTypeVersion="7" ma:contentTypeDescription="Create a new document." ma:contentTypeScope="" ma:versionID="8ad9a119747ee37fe3407eb56e041d8d">
  <xsd:schema xmlns:xsd="http://www.w3.org/2001/XMLSchema" xmlns:xs="http://www.w3.org/2001/XMLSchema" xmlns:p="http://schemas.microsoft.com/office/2006/metadata/properties" xmlns:ns3="96b631ec-d3b4-4ccd-ab0c-08e8321d24c6" xmlns:ns4="7f652e37-ec22-4009-8675-b7ab2dc4d8a5" targetNamespace="http://schemas.microsoft.com/office/2006/metadata/properties" ma:root="true" ma:fieldsID="cbaa46d080d5441c55fdfcd2fb1c09f5" ns3:_="" ns4:_="">
    <xsd:import namespace="96b631ec-d3b4-4ccd-ab0c-08e8321d24c6"/>
    <xsd:import namespace="7f652e37-ec22-4009-8675-b7ab2dc4d8a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b631ec-d3b4-4ccd-ab0c-08e8321d24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652e37-ec22-4009-8675-b7ab2dc4d8a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BE85EDA-31A1-451C-93F7-D8F49A8863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6b631ec-d3b4-4ccd-ab0c-08e8321d24c6"/>
    <ds:schemaRef ds:uri="7f652e37-ec22-4009-8675-b7ab2dc4d8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F0D4FD9-7AF8-468D-B009-9021E416941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AF088B-D953-4FF4-80BA-724FB707EAD6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96b631ec-d3b4-4ccd-ab0c-08e8321d24c6"/>
    <ds:schemaRef ds:uri="http://schemas.microsoft.com/office/2006/documentManagement/types"/>
    <ds:schemaRef ds:uri="7f652e37-ec22-4009-8675-b7ab2dc4d8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531</Words>
  <Application>Microsoft Office PowerPoint</Application>
  <PresentationFormat>Widescreen</PresentationFormat>
  <Paragraphs>61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Cambria Math</vt:lpstr>
      <vt:lpstr>Century Gothic</vt:lpstr>
      <vt:lpstr>Wingdings 3</vt:lpstr>
      <vt:lpstr>Slice</vt:lpstr>
      <vt:lpstr>Motion Profiling for first tech challenge teams</vt:lpstr>
      <vt:lpstr>Why use motion profiling?</vt:lpstr>
      <vt:lpstr>Why use motion profiling?</vt:lpstr>
      <vt:lpstr>Why use motion profiling?</vt:lpstr>
      <vt:lpstr>Motion profiles</vt:lpstr>
      <vt:lpstr>Generating a motion profile</vt:lpstr>
      <vt:lpstr>Generating a motion profile</vt:lpstr>
      <vt:lpstr>Generating a motion profile</vt:lpstr>
      <vt:lpstr>Following a motion profile</vt:lpstr>
      <vt:lpstr>Following a motion profile</vt:lpstr>
      <vt:lpstr>Motion profiling in road runner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 Profiling for first tech challenge teams</dc:title>
  <dc:creator>Joshua Heinrich</dc:creator>
  <cp:lastModifiedBy>HEINRICH, JOSHUA</cp:lastModifiedBy>
  <cp:revision>21</cp:revision>
  <dcterms:created xsi:type="dcterms:W3CDTF">2020-09-25T20:47:53Z</dcterms:created>
  <dcterms:modified xsi:type="dcterms:W3CDTF">2020-09-25T23:29:55Z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0x010100F21BA7675D2BBD4F9A1B1F29D533AEF1</vt:lpwstr>
  </property>
</Properties>
</file>

<file path=docProps/thumbnail.jpeg>
</file>